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CDEC0-436B-4FB0-9BA4-1C2BB5876B44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FF1B9-A562-422A-8F36-9EE8D5AEB9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22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FF1B9-A562-422A-8F36-9EE8D5AEB9D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95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60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09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7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297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9984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892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594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142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90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54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36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26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37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19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69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80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19BEF-1317-4B6D-AD0C-0E824AEA8C9F}" type="datetimeFigureOut">
              <a:rPr lang="fr-FR" smtClean="0"/>
              <a:t>30/08/2025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25C5FC-E153-4FE9-888C-79FCBE9B578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83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1CB83D56-4959-F266-9A9A-741F9F1E8AAE}"/>
              </a:ext>
            </a:extLst>
          </p:cNvPr>
          <p:cNvSpPr txBox="1"/>
          <p:nvPr/>
        </p:nvSpPr>
        <p:spPr>
          <a:xfrm>
            <a:off x="-234462" y="2551837"/>
            <a:ext cx="12660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B8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BIENVENUE</a:t>
            </a: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AUX PRESOUTENANCES </a:t>
            </a:r>
          </a:p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2024-2025</a:t>
            </a:r>
            <a:endParaRPr lang="fr-FR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CC85262-B060-82E6-E5BA-2301BAA8A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7" y="125399"/>
            <a:ext cx="1941341" cy="8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A71B-A261-AEE8-87EE-8A69A7CB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1">
            <a:extLst>
              <a:ext uri="{FF2B5EF4-FFF2-40B4-BE49-F238E27FC236}">
                <a16:creationId xmlns:a16="http://schemas.microsoft.com/office/drawing/2014/main" id="{46BAEC9E-8000-E5AF-0299-81522129AD88}"/>
              </a:ext>
            </a:extLst>
          </p:cNvPr>
          <p:cNvSpPr/>
          <p:nvPr/>
        </p:nvSpPr>
        <p:spPr>
          <a:xfrm>
            <a:off x="1034321" y="965386"/>
            <a:ext cx="274375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Dashboard </a:t>
            </a:r>
            <a:r>
              <a:rPr lang="en-US" sz="18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Administrateur</a:t>
            </a:r>
            <a:endParaRPr lang="en-US" sz="1850" dirty="0">
              <a:solidFill>
                <a:srgbClr val="2C2926"/>
              </a:solidFill>
              <a:latin typeface="Bricolage Grotesque Semi Bold" pitchFamily="34" charset="0"/>
              <a:ea typeface="Bricolage Grotesque Semi Bold" pitchFamily="34" charset="-122"/>
              <a:cs typeface="Bricolage Grotesque Semi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85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1DBDE6F3-D88E-0BB8-BA3D-2405435DAE7A}"/>
              </a:ext>
            </a:extLst>
          </p:cNvPr>
          <p:cNvSpPr/>
          <p:nvPr/>
        </p:nvSpPr>
        <p:spPr>
          <a:xfrm>
            <a:off x="803974" y="3813658"/>
            <a:ext cx="320444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Dashboard Customer</a:t>
            </a:r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1999D3E4-010E-56F7-CEA5-23C1EC144232}"/>
              </a:ext>
            </a:extLst>
          </p:cNvPr>
          <p:cNvSpPr/>
          <p:nvPr/>
        </p:nvSpPr>
        <p:spPr>
          <a:xfrm>
            <a:off x="8413926" y="965385"/>
            <a:ext cx="331886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Dashboard Chef de </a:t>
            </a:r>
            <a:r>
              <a:rPr lang="en-US" sz="18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projet</a:t>
            </a:r>
            <a:endParaRPr lang="en-US" sz="1850" dirty="0">
              <a:solidFill>
                <a:srgbClr val="2C2926"/>
              </a:solidFill>
              <a:latin typeface="Bricolage Grotesque Semi Bold" pitchFamily="34" charset="0"/>
              <a:ea typeface="Bricolage Grotesque Semi Bold" pitchFamily="34" charset="-122"/>
              <a:cs typeface="Bricolage Grotesque Semi Bold" pitchFamily="34" charset="-120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2F7FF617-5CDC-E5D1-6F86-FFB2DC132EE3}"/>
              </a:ext>
            </a:extLst>
          </p:cNvPr>
          <p:cNvSpPr/>
          <p:nvPr/>
        </p:nvSpPr>
        <p:spPr>
          <a:xfrm>
            <a:off x="8413926" y="3962010"/>
            <a:ext cx="264881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300"/>
              </a:lnSpc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Dashboard </a:t>
            </a:r>
            <a:r>
              <a:rPr lang="en-US" sz="18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comptable</a:t>
            </a:r>
            <a:endParaRPr lang="en-US" sz="1850" dirty="0">
              <a:solidFill>
                <a:srgbClr val="2C2926"/>
              </a:solidFill>
              <a:latin typeface="Bricolage Grotesque Semi Bold" pitchFamily="34" charset="0"/>
              <a:ea typeface="Bricolage Grotesque Semi Bold" pitchFamily="34" charset="-122"/>
              <a:cs typeface="Bricolage Grotesque Semi Bold" pitchFamily="34" charset="-12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A8FF5A3-DBC7-FD45-2092-D17C46AD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2" y="544083"/>
            <a:ext cx="735009" cy="113930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146E089-E437-BEC8-CFAE-0DBFEF0B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" y="3392355"/>
            <a:ext cx="735009" cy="11393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4927825-D9C4-07E8-B645-E8A2C361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17" y="3540707"/>
            <a:ext cx="735009" cy="1139309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1E6DF59-6D34-44A1-D263-31FEADC4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918" y="544083"/>
            <a:ext cx="735009" cy="1139309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F4C9527A-B95C-70D0-1060-25BC66EC99CA}"/>
              </a:ext>
            </a:extLst>
          </p:cNvPr>
          <p:cNvSpPr txBox="1"/>
          <p:nvPr/>
        </p:nvSpPr>
        <p:spPr>
          <a:xfrm>
            <a:off x="1993692" y="0"/>
            <a:ext cx="7592516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Conception des Dashboard</a:t>
            </a:r>
            <a:endParaRPr lang="en-US" sz="44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EC60C2-F684-668C-A4B9-00F2E01D3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2" y="1532413"/>
            <a:ext cx="3383280" cy="20082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C1ABA7-01E9-BC5C-0CC6-74B5AB19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17" y="4418221"/>
            <a:ext cx="3204448" cy="23588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43097E-262B-0C8B-B6F5-201F8ECF8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17" y="1537839"/>
            <a:ext cx="3204448" cy="23265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56FA22-CB73-AEFC-597F-EDCDB9897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8" y="4418221"/>
            <a:ext cx="3383280" cy="21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F2721F6-EC34-B661-3165-FEFE7039213E}"/>
              </a:ext>
            </a:extLst>
          </p:cNvPr>
          <p:cNvSpPr/>
          <p:nvPr/>
        </p:nvSpPr>
        <p:spPr>
          <a:xfrm>
            <a:off x="1588957" y="14883"/>
            <a:ext cx="8387885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0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Difficultés Rencontrées et Solutions Apportées</a:t>
            </a:r>
            <a:endParaRPr lang="en-US" sz="44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34C7CB19-08EB-FED1-0683-40543EEFE145}"/>
              </a:ext>
            </a:extLst>
          </p:cNvPr>
          <p:cNvSpPr/>
          <p:nvPr/>
        </p:nvSpPr>
        <p:spPr>
          <a:xfrm>
            <a:off x="2012078" y="1733312"/>
            <a:ext cx="265041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70C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Défis :</a:t>
            </a:r>
            <a:endParaRPr lang="en-US" sz="1900" dirty="0">
              <a:solidFill>
                <a:srgbClr val="0070C0"/>
              </a:solidFill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F86FAAF6-DB2A-E3D7-378A-928EFA4EA8BB}"/>
              </a:ext>
            </a:extLst>
          </p:cNvPr>
          <p:cNvSpPr/>
          <p:nvPr/>
        </p:nvSpPr>
        <p:spPr>
          <a:xfrm>
            <a:off x="1369625" y="2279630"/>
            <a:ext cx="393531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des utilisateurs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Assurer une prise en main rapide et efficace.</a:t>
            </a:r>
            <a:endParaRPr lang="en-US" sz="15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6F52643D-25FF-15EC-A7D7-774E1EDBA839}"/>
              </a:ext>
            </a:extLst>
          </p:cNvPr>
          <p:cNvSpPr/>
          <p:nvPr/>
        </p:nvSpPr>
        <p:spPr>
          <a:xfrm>
            <a:off x="1369625" y="3316843"/>
            <a:ext cx="393531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Contraintes techniques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Gérer l'hébergement et la sécurité des données.</a:t>
            </a:r>
            <a:endParaRPr lang="en-US" sz="15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11FF4B65-15C0-ED6E-B3B4-0B41CD7E3F64}"/>
              </a:ext>
            </a:extLst>
          </p:cNvPr>
          <p:cNvSpPr/>
          <p:nvPr/>
        </p:nvSpPr>
        <p:spPr>
          <a:xfrm>
            <a:off x="6143904" y="1733312"/>
            <a:ext cx="265041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70C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Solutions :</a:t>
            </a:r>
            <a:endParaRPr lang="en-US" sz="1900" dirty="0">
              <a:solidFill>
                <a:srgbClr val="0070C0"/>
              </a:solidFill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EBD8BD21-FCC1-6C09-F3AD-F64780715771}"/>
              </a:ext>
            </a:extLst>
          </p:cNvPr>
          <p:cNvSpPr/>
          <p:nvPr/>
        </p:nvSpPr>
        <p:spPr>
          <a:xfrm>
            <a:off x="6049146" y="2236470"/>
            <a:ext cx="3935316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sur mesure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Création de fonctionnalités spécifiques là où les standards ne suffisaient pas.</a:t>
            </a:r>
            <a:endParaRPr lang="en-US" sz="150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079C0FC8-CF04-6318-3E62-34EB508E949C}"/>
              </a:ext>
            </a:extLst>
          </p:cNvPr>
          <p:cNvSpPr/>
          <p:nvPr/>
        </p:nvSpPr>
        <p:spPr>
          <a:xfrm>
            <a:off x="6049146" y="3562469"/>
            <a:ext cx="393531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Ateliers de formation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Sessions interactives et documentation claire pour l'équipe.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53315035-72C4-51DF-12F8-1D066D3D5FE6}"/>
              </a:ext>
            </a:extLst>
          </p:cNvPr>
          <p:cNvSpPr/>
          <p:nvPr/>
        </p:nvSpPr>
        <p:spPr>
          <a:xfrm>
            <a:off x="6049146" y="4574143"/>
            <a:ext cx="3935316" cy="1257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experte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Partenariat avec des spécialistes en hébergement sécurisé et audits de sécurité.</a:t>
            </a:r>
            <a:endParaRPr lang="en-US" sz="1500" dirty="0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DC103A18-ED69-B869-94EC-68C5F31D3F80}"/>
              </a:ext>
            </a:extLst>
          </p:cNvPr>
          <p:cNvSpPr/>
          <p:nvPr/>
        </p:nvSpPr>
        <p:spPr>
          <a:xfrm>
            <a:off x="6049146" y="5900142"/>
            <a:ext cx="393531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continu 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Échanges réguliers avec les encadrants pour des ajustements agiles.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671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973B0C8-49CD-9A46-1FB1-277E576B84D6}"/>
              </a:ext>
            </a:extLst>
          </p:cNvPr>
          <p:cNvSpPr/>
          <p:nvPr/>
        </p:nvSpPr>
        <p:spPr>
          <a:xfrm>
            <a:off x="2317789" y="544413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403234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FA92E6D1-DAC9-2649-F787-4930906B4C3E}"/>
              </a:ext>
            </a:extLst>
          </p:cNvPr>
          <p:cNvSpPr/>
          <p:nvPr/>
        </p:nvSpPr>
        <p:spPr>
          <a:xfrm>
            <a:off x="2317789" y="1862792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 mini-ERP est une solution </a:t>
            </a:r>
            <a:r>
              <a:rPr lang="en-US" sz="2200" b="1" dirty="0">
                <a:solidFill>
                  <a:srgbClr val="4032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sur-mesure</a:t>
            </a: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qui optimise la gestion de Vision Pub, fruit d'un projet alliant </a:t>
            </a:r>
            <a:r>
              <a:rPr lang="en-US" sz="2200" b="1" dirty="0">
                <a:solidFill>
                  <a:srgbClr val="4032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compétences techniques</a:t>
            </a: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et </a:t>
            </a:r>
            <a:r>
              <a:rPr lang="en-US" sz="2200" b="1" dirty="0">
                <a:solidFill>
                  <a:srgbClr val="4032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compréhension métier</a:t>
            </a:r>
            <a:r>
              <a:rPr lang="en-US" sz="2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2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579379A-2414-C24C-6FD0-5DE7937FD3B2}"/>
              </a:ext>
            </a:extLst>
          </p:cNvPr>
          <p:cNvSpPr/>
          <p:nvPr/>
        </p:nvSpPr>
        <p:spPr>
          <a:xfrm>
            <a:off x="2657950" y="3733621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 grand merci à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 Fritz ENOLLA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et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 Ella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pour leur encadrement précieux. Je suis fier de contribuer à la digitalisation des PME camerounaises."</a:t>
            </a:r>
            <a:endParaRPr lang="en-US" sz="175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BC02D43-9C89-8BBE-682B-6C2430E69644}"/>
              </a:ext>
            </a:extLst>
          </p:cNvPr>
          <p:cNvSpPr/>
          <p:nvPr/>
        </p:nvSpPr>
        <p:spPr>
          <a:xfrm>
            <a:off x="2657950" y="5077479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Ntuchamo Bryan</a:t>
            </a:r>
            <a:endParaRPr lang="en-US" sz="1750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01104139-4598-A8D2-43B8-281727E49E0A}"/>
              </a:ext>
            </a:extLst>
          </p:cNvPr>
          <p:cNvSpPr/>
          <p:nvPr/>
        </p:nvSpPr>
        <p:spPr>
          <a:xfrm>
            <a:off x="2317789" y="3478470"/>
            <a:ext cx="30480" cy="2217063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5E06351F-E970-4803-BA76-83C63865FFD2}"/>
              </a:ext>
            </a:extLst>
          </p:cNvPr>
          <p:cNvSpPr/>
          <p:nvPr/>
        </p:nvSpPr>
        <p:spPr>
          <a:xfrm>
            <a:off x="2317789" y="59506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Ouverture aux questions et échanges.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93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80F6"/>
            </a:gs>
            <a:gs pos="74000">
              <a:schemeClr val="bg1"/>
            </a:gs>
            <a:gs pos="83000">
              <a:schemeClr val="bg1"/>
            </a:gs>
            <a:gs pos="5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70D183A-126E-2BE9-AAEA-666FA613828A}"/>
              </a:ext>
            </a:extLst>
          </p:cNvPr>
          <p:cNvSpPr txBox="1"/>
          <p:nvPr/>
        </p:nvSpPr>
        <p:spPr>
          <a:xfrm>
            <a:off x="4229834" y="279442"/>
            <a:ext cx="343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REPUBLIQUE DU CAMEROUN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FC4AFC-3BB8-AEC3-7125-8D27EFB77608}"/>
              </a:ext>
            </a:extLst>
          </p:cNvPr>
          <p:cNvSpPr txBox="1"/>
          <p:nvPr/>
        </p:nvSpPr>
        <p:spPr>
          <a:xfrm>
            <a:off x="4647175" y="628613"/>
            <a:ext cx="259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PAIX-TRAVAIL-PATRIE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AAA54B-FDDF-B56E-1480-78A2C1E1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69" y="200617"/>
            <a:ext cx="1974755" cy="8559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065876-3C79-2F70-6976-764D12D3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6" y="200617"/>
            <a:ext cx="1135380" cy="9550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0A53538-0602-ECDA-8792-1190DCC0612F}"/>
              </a:ext>
            </a:extLst>
          </p:cNvPr>
          <p:cNvSpPr txBox="1"/>
          <p:nvPr/>
        </p:nvSpPr>
        <p:spPr>
          <a:xfrm>
            <a:off x="363409" y="2342107"/>
            <a:ext cx="11465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2B8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ET REALISATION D’ UN MINI-ERP POUR LES AGENCES DE MARKETING (CAS DE VISION PUB)</a:t>
            </a:r>
            <a:endParaRPr lang="fr-F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AD4FB0-8D26-43E7-533E-28140B88CE3B}"/>
              </a:ext>
            </a:extLst>
          </p:cNvPr>
          <p:cNvSpPr txBox="1"/>
          <p:nvPr/>
        </p:nvSpPr>
        <p:spPr>
          <a:xfrm>
            <a:off x="2189861" y="3684897"/>
            <a:ext cx="7812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Rediger par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NTUCHAMO TADJO Bryan Richie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5CF751-426D-514C-8C64-3C8497991FD0}"/>
              </a:ext>
            </a:extLst>
          </p:cNvPr>
          <p:cNvSpPr txBox="1"/>
          <p:nvPr/>
        </p:nvSpPr>
        <p:spPr>
          <a:xfrm>
            <a:off x="1571174" y="4058491"/>
            <a:ext cx="9052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Etudiant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deuxieme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annee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Genie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Logiciel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Cameroun Centre de Douala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60DC0EF-A683-4643-F71D-8AFDCE45A06B}"/>
              </a:ext>
            </a:extLst>
          </p:cNvPr>
          <p:cNvSpPr txBox="1"/>
          <p:nvPr/>
        </p:nvSpPr>
        <p:spPr>
          <a:xfrm>
            <a:off x="4764252" y="4632140"/>
            <a:ext cx="2663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B8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Sous </a:t>
            </a:r>
            <a:r>
              <a:rPr lang="en-US" sz="2000" dirty="0" err="1">
                <a:solidFill>
                  <a:srgbClr val="2B8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l’encadrement</a:t>
            </a:r>
            <a:r>
              <a:rPr lang="en-US" sz="2000" dirty="0">
                <a:solidFill>
                  <a:srgbClr val="2B8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fr-FR" sz="2000" dirty="0">
              <a:solidFill>
                <a:srgbClr val="2B80F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5FE1B7-89F1-B2A7-F289-0EBAE25DF7E6}"/>
              </a:ext>
            </a:extLst>
          </p:cNvPr>
          <p:cNvSpPr txBox="1"/>
          <p:nvPr/>
        </p:nvSpPr>
        <p:spPr>
          <a:xfrm>
            <a:off x="182880" y="5308713"/>
            <a:ext cx="4196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Professionnel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M. ENOLLA Fritz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Directeur general de VISION PUB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32B6FF-3A0D-C022-AF47-3028425C2E1B}"/>
              </a:ext>
            </a:extLst>
          </p:cNvPr>
          <p:cNvSpPr txBox="1"/>
          <p:nvPr/>
        </p:nvSpPr>
        <p:spPr>
          <a:xfrm>
            <a:off x="8299939" y="5308713"/>
            <a:ext cx="3311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Professionnel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M. ELLA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Enseignant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l’IAI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Cameroun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77E940-6878-2182-3591-C820E37E3FE9}"/>
              </a:ext>
            </a:extLst>
          </p:cNvPr>
          <p:cNvSpPr txBox="1"/>
          <p:nvPr/>
        </p:nvSpPr>
        <p:spPr>
          <a:xfrm>
            <a:off x="4407869" y="6359416"/>
            <a:ext cx="337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Annee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academique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2024-2025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9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31F9DF0F-0AB2-790D-47A4-848B31B45EFF}"/>
              </a:ext>
            </a:extLst>
          </p:cNvPr>
          <p:cNvGrpSpPr/>
          <p:nvPr/>
        </p:nvGrpSpPr>
        <p:grpSpPr>
          <a:xfrm>
            <a:off x="991139" y="1876466"/>
            <a:ext cx="3240000" cy="3240000"/>
            <a:chOff x="1117598" y="1809000"/>
            <a:chExt cx="3240000" cy="3240000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1AF11AB4-D54F-CE35-127F-513B180B67EC}"/>
                </a:ext>
              </a:extLst>
            </p:cNvPr>
            <p:cNvSpPr/>
            <p:nvPr/>
          </p:nvSpPr>
          <p:spPr>
            <a:xfrm rot="2700000">
              <a:off x="1117598" y="1809000"/>
              <a:ext cx="3240000" cy="32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CFCFA766-7054-43EB-A1F4-C8481A2208F8}"/>
                </a:ext>
              </a:extLst>
            </p:cNvPr>
            <p:cNvSpPr/>
            <p:nvPr/>
          </p:nvSpPr>
          <p:spPr>
            <a:xfrm rot="2700000">
              <a:off x="1477598" y="2169001"/>
              <a:ext cx="2520000" cy="252000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EF794DEC-283C-1B8A-9EE4-5A814AAE3C95}"/>
              </a:ext>
            </a:extLst>
          </p:cNvPr>
          <p:cNvSpPr txBox="1"/>
          <p:nvPr/>
        </p:nvSpPr>
        <p:spPr>
          <a:xfrm>
            <a:off x="1435787" y="2967335"/>
            <a:ext cx="2516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fr-FR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0E1F1CB-5188-7C72-458A-46DD3BB5466B}"/>
              </a:ext>
            </a:extLst>
          </p:cNvPr>
          <p:cNvGrpSpPr/>
          <p:nvPr/>
        </p:nvGrpSpPr>
        <p:grpSpPr>
          <a:xfrm>
            <a:off x="4709203" y="41620"/>
            <a:ext cx="5228528" cy="584775"/>
            <a:chOff x="3952325" y="575586"/>
            <a:chExt cx="5228528" cy="584775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3A10D837-557C-2B0F-2A2F-228CA6BBBE58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4316F99F-8082-923E-368B-2635879360E8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03D9834-417E-5FE3-303F-43420E5CD051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DA9DB9E-EA8F-8DCD-2F1F-AA559B4B20D9}"/>
              </a:ext>
            </a:extLst>
          </p:cNvPr>
          <p:cNvGrpSpPr/>
          <p:nvPr/>
        </p:nvGrpSpPr>
        <p:grpSpPr>
          <a:xfrm>
            <a:off x="5323056" y="691689"/>
            <a:ext cx="5228528" cy="584775"/>
            <a:chOff x="3952325" y="575586"/>
            <a:chExt cx="5228528" cy="584775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4EC5FEF-6057-4454-5876-C9F7C3425410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076F0F8-A925-4254-8A0B-3C4E17254146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AB88193-1170-CB06-84CD-4BDB64BCD796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C839F00-632B-403A-3E74-C0990B01D5FD}"/>
              </a:ext>
            </a:extLst>
          </p:cNvPr>
          <p:cNvGrpSpPr/>
          <p:nvPr/>
        </p:nvGrpSpPr>
        <p:grpSpPr>
          <a:xfrm>
            <a:off x="5883911" y="1429006"/>
            <a:ext cx="5228528" cy="584775"/>
            <a:chOff x="3952325" y="575586"/>
            <a:chExt cx="5228528" cy="584775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D1DAA2C-CB24-9F9C-C085-FA9AF0AB5FAC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0D44FB7-48D1-EF31-86CC-98D5C3D0B105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8586E09-01FD-0D96-8EED-700FE8DA9A99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5C8B468-987E-3FDF-1B30-3AD4B12ADFD7}"/>
              </a:ext>
            </a:extLst>
          </p:cNvPr>
          <p:cNvGrpSpPr/>
          <p:nvPr/>
        </p:nvGrpSpPr>
        <p:grpSpPr>
          <a:xfrm>
            <a:off x="5812683" y="2353774"/>
            <a:ext cx="5796759" cy="584775"/>
            <a:chOff x="3952325" y="575586"/>
            <a:chExt cx="5228528" cy="584775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3E33868-639A-BE4D-254F-486DE66B6F37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5E46CB11-E7F9-A607-42E9-CFBFB25AE40D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876FC3C-4C13-AC08-7367-CBF78403FD11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DC14A65-E68E-8FA8-8965-1B5FB11E2E01}"/>
              </a:ext>
            </a:extLst>
          </p:cNvPr>
          <p:cNvGrpSpPr/>
          <p:nvPr/>
        </p:nvGrpSpPr>
        <p:grpSpPr>
          <a:xfrm>
            <a:off x="5785743" y="3264303"/>
            <a:ext cx="6578828" cy="584775"/>
            <a:chOff x="3952325" y="575586"/>
            <a:chExt cx="5228528" cy="584775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D6CB5D6-0A11-CCCB-9F09-7461F3B5FC3C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4785370-01D2-4B19-1ECC-9929643891CA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8A5A29E-CB85-92F9-100B-ACDE4869C55E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116D209-10AC-1584-3ECD-1964273635D3}"/>
              </a:ext>
            </a:extLst>
          </p:cNvPr>
          <p:cNvGrpSpPr/>
          <p:nvPr/>
        </p:nvGrpSpPr>
        <p:grpSpPr>
          <a:xfrm>
            <a:off x="4709203" y="6187598"/>
            <a:ext cx="5280090" cy="584775"/>
            <a:chOff x="4323249" y="707624"/>
            <a:chExt cx="5280090" cy="58477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382573DC-2472-9DE5-4C1D-871CB836BFA4}"/>
                </a:ext>
              </a:extLst>
            </p:cNvPr>
            <p:cNvSpPr/>
            <p:nvPr/>
          </p:nvSpPr>
          <p:spPr>
            <a:xfrm>
              <a:off x="4323249" y="7341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1C310C56-5800-C823-4FEF-024CB394BA43}"/>
                </a:ext>
              </a:extLst>
            </p:cNvPr>
            <p:cNvSpPr/>
            <p:nvPr/>
          </p:nvSpPr>
          <p:spPr>
            <a:xfrm rot="2700000">
              <a:off x="8937453" y="719309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92E5A546-873C-8643-CD7B-BA6131BDBFB9}"/>
                </a:ext>
              </a:extLst>
            </p:cNvPr>
            <p:cNvSpPr txBox="1"/>
            <p:nvPr/>
          </p:nvSpPr>
          <p:spPr>
            <a:xfrm>
              <a:off x="8839663" y="707624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A4621010-2ECE-69E6-EE35-0C226C08FB68}"/>
              </a:ext>
            </a:extLst>
          </p:cNvPr>
          <p:cNvSpPr txBox="1"/>
          <p:nvPr/>
        </p:nvSpPr>
        <p:spPr>
          <a:xfrm>
            <a:off x="5736523" y="41620"/>
            <a:ext cx="21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C0E9CD33-0DD5-7695-BA36-DF7C722F8A43}"/>
              </a:ext>
            </a:extLst>
          </p:cNvPr>
          <p:cNvSpPr txBox="1"/>
          <p:nvPr/>
        </p:nvSpPr>
        <p:spPr>
          <a:xfrm>
            <a:off x="6151013" y="684280"/>
            <a:ext cx="3127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enjeux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3B20800-803F-C86E-E395-F0D1D396DCB2}"/>
              </a:ext>
            </a:extLst>
          </p:cNvPr>
          <p:cNvSpPr txBox="1"/>
          <p:nvPr/>
        </p:nvSpPr>
        <p:spPr>
          <a:xfrm>
            <a:off x="6726931" y="1413725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Etudes de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l’existant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29D82FD-12DC-CD98-50B1-16D5B445106D}"/>
              </a:ext>
            </a:extLst>
          </p:cNvPr>
          <p:cNvSpPr txBox="1"/>
          <p:nvPr/>
        </p:nvSpPr>
        <p:spPr>
          <a:xfrm>
            <a:off x="5791934" y="2339427"/>
            <a:ext cx="5139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Besoins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Fonctionels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EA08509-8294-068B-7D7A-16714BD29DA7}"/>
              </a:ext>
            </a:extLst>
          </p:cNvPr>
          <p:cNvSpPr txBox="1"/>
          <p:nvPr/>
        </p:nvSpPr>
        <p:spPr>
          <a:xfrm>
            <a:off x="5898408" y="3258924"/>
            <a:ext cx="572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et Choix </a:t>
            </a:r>
            <a:r>
              <a:rPr lang="fr-F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technologique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7C9C0B0-98C1-89F7-6807-AC7F989CF7B3}"/>
              </a:ext>
            </a:extLst>
          </p:cNvPr>
          <p:cNvSpPr txBox="1"/>
          <p:nvPr/>
        </p:nvSpPr>
        <p:spPr>
          <a:xfrm>
            <a:off x="6254839" y="6193726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C23E186-F7A1-FC96-FEDF-1C6973BDE351}"/>
              </a:ext>
            </a:extLst>
          </p:cNvPr>
          <p:cNvGrpSpPr/>
          <p:nvPr/>
        </p:nvGrpSpPr>
        <p:grpSpPr>
          <a:xfrm>
            <a:off x="5494198" y="5116466"/>
            <a:ext cx="6830140" cy="846946"/>
            <a:chOff x="3952325" y="597974"/>
            <a:chExt cx="5162756" cy="540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5BF45341-FF6B-7D0A-0C8B-CE6E1F3CFD10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004B129-2105-3526-8D84-DB49BD17EDD2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04F138A-9D7B-AAD3-DBEF-0D78094D4158}"/>
                </a:ext>
              </a:extLst>
            </p:cNvPr>
            <p:cNvSpPr txBox="1"/>
            <p:nvPr/>
          </p:nvSpPr>
          <p:spPr>
            <a:xfrm rot="21428282">
              <a:off x="8429777" y="672390"/>
              <a:ext cx="685304" cy="372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9CBFB0CC-4700-9EE1-FBE8-271BC56EBDC0}"/>
              </a:ext>
            </a:extLst>
          </p:cNvPr>
          <p:cNvSpPr txBox="1"/>
          <p:nvPr/>
        </p:nvSpPr>
        <p:spPr>
          <a:xfrm>
            <a:off x="5679269" y="5023262"/>
            <a:ext cx="5724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Bricolage Grotesque Semi Bold" pitchFamily="34" charset="-122"/>
                <a:cs typeface="Times New Roman" panose="02020603050405020304" pitchFamily="18" charset="0"/>
              </a:rPr>
              <a:t>Difficultés</a:t>
            </a:r>
            <a:r>
              <a:rPr lang="en-US" sz="2800" b="1" dirty="0">
                <a:latin typeface="Times New Roman" panose="02020603050405020304" pitchFamily="18" charset="0"/>
                <a:ea typeface="Bricolage Grotesque Semi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Bricolage Grotesque Semi Bold" pitchFamily="34" charset="-122"/>
                <a:cs typeface="Times New Roman" panose="02020603050405020304" pitchFamily="18" charset="0"/>
              </a:rPr>
              <a:t>Rencontrées</a:t>
            </a:r>
            <a:r>
              <a:rPr lang="en-US" sz="2800" b="1" dirty="0">
                <a:latin typeface="Times New Roman" panose="02020603050405020304" pitchFamily="18" charset="0"/>
                <a:ea typeface="Bricolage Grotesque Semi Bold" pitchFamily="34" charset="-122"/>
                <a:cs typeface="Times New Roman" panose="02020603050405020304" pitchFamily="18" charset="0"/>
              </a:rPr>
              <a:t> et Solutions </a:t>
            </a:r>
            <a:r>
              <a:rPr lang="en-US" sz="2800" b="1" dirty="0" err="1">
                <a:latin typeface="Times New Roman" panose="02020603050405020304" pitchFamily="18" charset="0"/>
                <a:ea typeface="Bricolage Grotesque Semi Bold" pitchFamily="34" charset="-122"/>
                <a:cs typeface="Times New Roman" panose="02020603050405020304" pitchFamily="18" charset="0"/>
              </a:rPr>
              <a:t>Apportées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C56B9F1-3405-C715-3129-0F2B25A5BDAD}"/>
              </a:ext>
            </a:extLst>
          </p:cNvPr>
          <p:cNvGrpSpPr/>
          <p:nvPr/>
        </p:nvGrpSpPr>
        <p:grpSpPr>
          <a:xfrm>
            <a:off x="5679269" y="4241914"/>
            <a:ext cx="6578828" cy="584775"/>
            <a:chOff x="3952325" y="575586"/>
            <a:chExt cx="5228528" cy="584775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E1436BF0-E8F4-AFB0-198F-7F7F12EBBD86}"/>
                </a:ext>
              </a:extLst>
            </p:cNvPr>
            <p:cNvSpPr/>
            <p:nvPr/>
          </p:nvSpPr>
          <p:spPr>
            <a:xfrm>
              <a:off x="3952325" y="597974"/>
              <a:ext cx="4992757" cy="540000"/>
            </a:xfrm>
            <a:prstGeom prst="roundRect">
              <a:avLst/>
            </a:prstGeom>
            <a:ln w="254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B5F81775-0C0A-91E8-5F07-CEC94F3AD225}"/>
                </a:ext>
              </a:extLst>
            </p:cNvPr>
            <p:cNvSpPr/>
            <p:nvPr/>
          </p:nvSpPr>
          <p:spPr>
            <a:xfrm rot="2700000">
              <a:off x="8529015" y="597974"/>
              <a:ext cx="540000" cy="540000"/>
            </a:xfrm>
            <a:prstGeom prst="roundRect">
              <a:avLst/>
            </a:prstGeom>
            <a:solidFill>
              <a:srgbClr val="2B80F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EF6276EA-4921-83C4-9185-7A7DDE794F3A}"/>
                </a:ext>
              </a:extLst>
            </p:cNvPr>
            <p:cNvSpPr txBox="1"/>
            <p:nvPr/>
          </p:nvSpPr>
          <p:spPr>
            <a:xfrm>
              <a:off x="8417177" y="575586"/>
              <a:ext cx="7636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9AAF3682-8C12-9983-D5B1-264A271F0CA0}"/>
              </a:ext>
            </a:extLst>
          </p:cNvPr>
          <p:cNvSpPr txBox="1"/>
          <p:nvPr/>
        </p:nvSpPr>
        <p:spPr>
          <a:xfrm>
            <a:off x="6534185" y="4262221"/>
            <a:ext cx="572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 des Dashboard</a:t>
            </a:r>
          </a:p>
        </p:txBody>
      </p:sp>
    </p:spTree>
    <p:extLst>
      <p:ext uri="{BB962C8B-B14F-4D97-AF65-F5344CB8AC3E}">
        <p14:creationId xmlns:p14="http://schemas.microsoft.com/office/powerpoint/2010/main" val="25514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4" grpId="0"/>
      <p:bldP spid="45" grpId="0"/>
      <p:bldP spid="46" grpId="0"/>
      <p:bldP spid="47" grpId="0"/>
      <p:bldP spid="48" grpId="0"/>
      <p:bldP spid="49" grpId="0"/>
      <p:bldP spid="7" grpId="0" build="allAtOnce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B207C6C-8BA8-F1CD-CC92-B0010384AEAE}"/>
              </a:ext>
            </a:extLst>
          </p:cNvPr>
          <p:cNvSpPr txBox="1"/>
          <p:nvPr/>
        </p:nvSpPr>
        <p:spPr>
          <a:xfrm>
            <a:off x="2158584" y="3081469"/>
            <a:ext cx="7592516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Introduction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3761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A9D0-F6B9-99FA-5BA2-F737DC40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EEB2CD76-39DA-4F40-7FD4-4CA00E1EE797}"/>
              </a:ext>
            </a:extLst>
          </p:cNvPr>
          <p:cNvSpPr/>
          <p:nvPr/>
        </p:nvSpPr>
        <p:spPr>
          <a:xfrm>
            <a:off x="370266" y="1685995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L'agence </a:t>
            </a:r>
            <a:r>
              <a:rPr lang="en-US" sz="1750" dirty="0">
                <a:solidFill>
                  <a:srgbClr val="E2C2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Pub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leader en communication digitale, faisait face à des défis majeurs liés à une gestion fragmentée de ses opérations quotidiennes. Sans un outil centralisé, l'efficacité était compromise.</a:t>
            </a:r>
            <a:endParaRPr lang="en-US" sz="175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69A4EA4A-9C98-A142-3BDD-7E104954AB27}"/>
              </a:ext>
            </a:extLst>
          </p:cNvPr>
          <p:cNvSpPr/>
          <p:nvPr/>
        </p:nvSpPr>
        <p:spPr>
          <a:xfrm>
            <a:off x="370266" y="334167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dispersée des clients, campagnes et facturation.</a:t>
            </a:r>
            <a:endParaRPr lang="en-US" sz="17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44422178-CBB6-8B77-00A9-CA1C83BF5192}"/>
              </a:ext>
            </a:extLst>
          </p:cNvPr>
          <p:cNvSpPr/>
          <p:nvPr/>
        </p:nvSpPr>
        <p:spPr>
          <a:xfrm>
            <a:off x="370266" y="3783877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Perte de temps significative due aux processus manuels.</a:t>
            </a:r>
            <a:endParaRPr lang="en-US" sz="17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5DE9F40-E086-73A5-7E7B-52C8EE6274C7}"/>
              </a:ext>
            </a:extLst>
          </p:cNvPr>
          <p:cNvSpPr/>
          <p:nvPr/>
        </p:nvSpPr>
        <p:spPr>
          <a:xfrm>
            <a:off x="370266" y="4226075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Erreurs fréquentes affectant la précision des données.</a:t>
            </a:r>
            <a:endParaRPr lang="en-US" sz="17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0F8F4A8E-8DDE-C064-AEFA-985B15157556}"/>
              </a:ext>
            </a:extLst>
          </p:cNvPr>
          <p:cNvSpPr/>
          <p:nvPr/>
        </p:nvSpPr>
        <p:spPr>
          <a:xfrm>
            <a:off x="370266" y="4694576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L'objectif était clair : concevoir un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mini-ERP sur mesure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pour répondre précisément à ces problématiques.</a:t>
            </a:r>
            <a:endParaRPr lang="en-US" sz="175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BB06EE-B43C-FA43-080F-DF5331136CBB}"/>
              </a:ext>
            </a:extLst>
          </p:cNvPr>
          <p:cNvSpPr txBox="1"/>
          <p:nvPr/>
        </p:nvSpPr>
        <p:spPr>
          <a:xfrm>
            <a:off x="1659988" y="319397"/>
            <a:ext cx="8439462" cy="777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Contexte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et </a:t>
            </a: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Enjeux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de Vision Pub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5645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F0FA4-F80F-208D-5C3E-465D7AB4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16058468-5919-211E-77EE-0045B7A1A9BB}"/>
              </a:ext>
            </a:extLst>
          </p:cNvPr>
          <p:cNvSpPr/>
          <p:nvPr/>
        </p:nvSpPr>
        <p:spPr>
          <a:xfrm>
            <a:off x="2956441" y="0"/>
            <a:ext cx="7129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234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Etude de </a:t>
            </a:r>
            <a:r>
              <a:rPr lang="en-US" sz="4450" dirty="0" err="1">
                <a:solidFill>
                  <a:srgbClr val="403234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l’Existant</a:t>
            </a:r>
            <a:endParaRPr lang="en-US" sz="4450" dirty="0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37BA6534-0481-F817-75FA-046FABAC7BC6}"/>
              </a:ext>
            </a:extLst>
          </p:cNvPr>
          <p:cNvSpPr/>
          <p:nvPr/>
        </p:nvSpPr>
        <p:spPr>
          <a:xfrm>
            <a:off x="9763" y="1697772"/>
            <a:ext cx="5893356" cy="64725"/>
          </a:xfrm>
          <a:prstGeom prst="roundRect">
            <a:avLst>
              <a:gd name="adj" fmla="val 7813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BDEDBEA6-A530-7E06-04C9-400C6237EF41}"/>
              </a:ext>
            </a:extLst>
          </p:cNvPr>
          <p:cNvSpPr/>
          <p:nvPr/>
        </p:nvSpPr>
        <p:spPr>
          <a:xfrm>
            <a:off x="3067824" y="133254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9288C0F-22C0-069C-18AD-9F9A68052D67}"/>
              </a:ext>
            </a:extLst>
          </p:cNvPr>
          <p:cNvSpPr/>
          <p:nvPr/>
        </p:nvSpPr>
        <p:spPr>
          <a:xfrm>
            <a:off x="257294" y="2069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ERP : La Fondation</a:t>
            </a:r>
            <a:endParaRPr lang="en-US" sz="22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DB1033EA-6287-EDB0-0CC2-00C93D3A16C9}"/>
              </a:ext>
            </a:extLst>
          </p:cNvPr>
          <p:cNvSpPr/>
          <p:nvPr/>
        </p:nvSpPr>
        <p:spPr>
          <a:xfrm>
            <a:off x="257294" y="255996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Progiciel de Gestion Intégré (ERP)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un système centralisant toutes les fonctions clés d'une entreprise (finance, RH, production, etc.).</a:t>
            </a:r>
            <a:endParaRPr lang="en-US" sz="175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C0A6D41F-B73C-0052-DD73-EE30022ADB6F}"/>
              </a:ext>
            </a:extLst>
          </p:cNvPr>
          <p:cNvSpPr/>
          <p:nvPr/>
        </p:nvSpPr>
        <p:spPr>
          <a:xfrm>
            <a:off x="9591198" y="130258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EB97C2FF-F442-4DFF-D54A-EBB8DE412155}"/>
              </a:ext>
            </a:extLst>
          </p:cNvPr>
          <p:cNvSpPr/>
          <p:nvPr/>
        </p:nvSpPr>
        <p:spPr>
          <a:xfrm>
            <a:off x="6892052" y="2069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Mini-ERP : L'Agilité</a:t>
            </a:r>
            <a:endParaRPr lang="en-US" sz="220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04FBA368-6970-AB5A-0F35-023BE2C27285}"/>
              </a:ext>
            </a:extLst>
          </p:cNvPr>
          <p:cNvSpPr/>
          <p:nvPr/>
        </p:nvSpPr>
        <p:spPr>
          <a:xfrm>
            <a:off x="6892052" y="255996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solution simplifiée, modulaire et </a:t>
            </a:r>
            <a:r>
              <a:rPr lang="en-US" sz="1750" dirty="0">
                <a:solidFill>
                  <a:srgbClr val="4032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adaptée aux petites structures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 aux besoins spécifiques, sans la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complexité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d'un ERP complet.</a:t>
            </a:r>
            <a:endParaRPr lang="en-US" sz="1750" dirty="0"/>
          </a:p>
        </p:txBody>
      </p:sp>
      <p:sp>
        <p:nvSpPr>
          <p:cNvPr id="21" name="Shape 12">
            <a:extLst>
              <a:ext uri="{FF2B5EF4-FFF2-40B4-BE49-F238E27FC236}">
                <a16:creationId xmlns:a16="http://schemas.microsoft.com/office/drawing/2014/main" id="{A7A4B68F-0327-5997-AEE2-2605E2CC75F8}"/>
              </a:ext>
            </a:extLst>
          </p:cNvPr>
          <p:cNvSpPr/>
          <p:nvPr/>
        </p:nvSpPr>
        <p:spPr>
          <a:xfrm>
            <a:off x="0" y="4442460"/>
            <a:ext cx="5903119" cy="64725"/>
          </a:xfrm>
          <a:prstGeom prst="roundRect">
            <a:avLst>
              <a:gd name="adj" fmla="val 7813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22CDB21-72D7-D17C-F512-A9517129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750" y="4132779"/>
            <a:ext cx="680442" cy="680442"/>
          </a:xfrm>
          <a:prstGeom prst="rect">
            <a:avLst/>
          </a:prstGeom>
        </p:spPr>
      </p:pic>
      <p:sp>
        <p:nvSpPr>
          <p:cNvPr id="23" name="Text 13">
            <a:extLst>
              <a:ext uri="{FF2B5EF4-FFF2-40B4-BE49-F238E27FC236}">
                <a16:creationId xmlns:a16="http://schemas.microsoft.com/office/drawing/2014/main" id="{D07BF77D-96C0-4517-764E-A06CDEAA71FA}"/>
              </a:ext>
            </a:extLst>
          </p:cNvPr>
          <p:cNvSpPr/>
          <p:nvPr/>
        </p:nvSpPr>
        <p:spPr>
          <a:xfrm>
            <a:off x="3067824" y="430291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00"/>
              </a:lnSpc>
              <a:buNone/>
            </a:pPr>
            <a:endParaRPr lang="en-US" sz="210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1C411A8E-54D9-C33B-2399-AB056AFCEA9D}"/>
              </a:ext>
            </a:extLst>
          </p:cNvPr>
          <p:cNvSpPr/>
          <p:nvPr/>
        </p:nvSpPr>
        <p:spPr>
          <a:xfrm>
            <a:off x="257294" y="5039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Modules Clés</a:t>
            </a:r>
            <a:endParaRPr lang="en-US" sz="22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6274B4F-4B19-0E83-A6D8-ED968052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508" y="4132779"/>
            <a:ext cx="680442" cy="680442"/>
          </a:xfrm>
          <a:prstGeom prst="rect">
            <a:avLst/>
          </a:prstGeom>
        </p:spPr>
      </p:pic>
      <p:sp>
        <p:nvSpPr>
          <p:cNvPr id="27" name="Text 19">
            <a:extLst>
              <a:ext uri="{FF2B5EF4-FFF2-40B4-BE49-F238E27FC236}">
                <a16:creationId xmlns:a16="http://schemas.microsoft.com/office/drawing/2014/main" id="{0EFC5FE6-B014-5949-389F-FBCC7F0CC0B5}"/>
              </a:ext>
            </a:extLst>
          </p:cNvPr>
          <p:cNvSpPr/>
          <p:nvPr/>
        </p:nvSpPr>
        <p:spPr>
          <a:xfrm>
            <a:off x="6892052" y="5039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Exemples</a:t>
            </a:r>
            <a:endParaRPr lang="en-US" sz="2200" dirty="0"/>
          </a:p>
        </p:txBody>
      </p:sp>
      <p:sp>
        <p:nvSpPr>
          <p:cNvPr id="28" name="Shape 2">
            <a:extLst>
              <a:ext uri="{FF2B5EF4-FFF2-40B4-BE49-F238E27FC236}">
                <a16:creationId xmlns:a16="http://schemas.microsoft.com/office/drawing/2014/main" id="{3A77F4AB-8046-92B2-6758-764BAF69BD43}"/>
              </a:ext>
            </a:extLst>
          </p:cNvPr>
          <p:cNvSpPr/>
          <p:nvPr/>
        </p:nvSpPr>
        <p:spPr>
          <a:xfrm>
            <a:off x="6745574" y="1672709"/>
            <a:ext cx="4885311" cy="89025"/>
          </a:xfrm>
          <a:prstGeom prst="roundRect">
            <a:avLst>
              <a:gd name="adj" fmla="val 7813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6E21C59F-59D2-9B20-87B8-5B62ACB82E54}"/>
              </a:ext>
            </a:extLst>
          </p:cNvPr>
          <p:cNvSpPr/>
          <p:nvPr/>
        </p:nvSpPr>
        <p:spPr>
          <a:xfrm>
            <a:off x="6745575" y="4401763"/>
            <a:ext cx="4885310" cy="105422"/>
          </a:xfrm>
          <a:prstGeom prst="roundRect">
            <a:avLst>
              <a:gd name="adj" fmla="val 78139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15">
            <a:extLst>
              <a:ext uri="{FF2B5EF4-FFF2-40B4-BE49-F238E27FC236}">
                <a16:creationId xmlns:a16="http://schemas.microsoft.com/office/drawing/2014/main" id="{DF15CFB4-4122-092C-2E87-FF1F5134CA71}"/>
              </a:ext>
            </a:extLst>
          </p:cNvPr>
          <p:cNvSpPr/>
          <p:nvPr/>
        </p:nvSpPr>
        <p:spPr>
          <a:xfrm>
            <a:off x="202644" y="5620941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CRM, gestion des projets, facturation, et ressources humaines sont des modules essentiels pour une agence comme Vision Pub.</a:t>
            </a:r>
            <a:endParaRPr lang="en-US" sz="1750" dirty="0"/>
          </a:p>
        </p:txBody>
      </p:sp>
      <p:sp>
        <p:nvSpPr>
          <p:cNvPr id="31" name="Text 20">
            <a:extLst>
              <a:ext uri="{FF2B5EF4-FFF2-40B4-BE49-F238E27FC236}">
                <a16:creationId xmlns:a16="http://schemas.microsoft.com/office/drawing/2014/main" id="{AAD03B63-CEE5-C37B-447B-0378E4BCA869}"/>
              </a:ext>
            </a:extLst>
          </p:cNvPr>
          <p:cNvSpPr/>
          <p:nvPr/>
        </p:nvSpPr>
        <p:spPr>
          <a:xfrm>
            <a:off x="6745574" y="5702401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plateformes comme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Axonaut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Odoo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(notre choix)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offrent des bases solides pour ce type de développement.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499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AC309-B39A-36A9-0908-ED6C54F5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5FC1C3D4-248E-802A-75FE-A94F63B92AA1}"/>
              </a:ext>
            </a:extLst>
          </p:cNvPr>
          <p:cNvSpPr/>
          <p:nvPr/>
        </p:nvSpPr>
        <p:spPr>
          <a:xfrm>
            <a:off x="1905893" y="113169"/>
            <a:ext cx="9058394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Analyse des Besoins Fonctionnels</a:t>
            </a:r>
            <a:endParaRPr lang="en-US" sz="4350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0E3CC2E2-D54D-0938-9707-0FAC4CBE943A}"/>
              </a:ext>
            </a:extLst>
          </p:cNvPr>
          <p:cNvSpPr/>
          <p:nvPr/>
        </p:nvSpPr>
        <p:spPr>
          <a:xfrm>
            <a:off x="98526" y="1162870"/>
            <a:ext cx="3615066" cy="2526864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416E0571-F6FC-2A0E-1FD0-54B88716627E}"/>
              </a:ext>
            </a:extLst>
          </p:cNvPr>
          <p:cNvSpPr/>
          <p:nvPr/>
        </p:nvSpPr>
        <p:spPr>
          <a:xfrm>
            <a:off x="324026" y="1336841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997B7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50966A-1A8A-42FD-32E9-8F4BD2DD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" y="1492150"/>
            <a:ext cx="298371" cy="373023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A5E03A00-1A3A-A537-C14F-D9FA0B1AF8F5}"/>
              </a:ext>
            </a:extLst>
          </p:cNvPr>
          <p:cNvSpPr/>
          <p:nvPr/>
        </p:nvSpPr>
        <p:spPr>
          <a:xfrm>
            <a:off x="324026" y="2169617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CRM &amp; Prospection</a:t>
            </a:r>
            <a:endParaRPr lang="en-US" sz="21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7BD5CE4C-B6E0-E930-4A65-B8AE371ED620}"/>
              </a:ext>
            </a:extLst>
          </p:cNvPr>
          <p:cNvSpPr/>
          <p:nvPr/>
        </p:nvSpPr>
        <p:spPr>
          <a:xfrm>
            <a:off x="280929" y="2647653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Gérer les clients et prospects de manière centralisée.</a:t>
            </a:r>
            <a:endParaRPr lang="en-US" sz="1600" dirty="0"/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ED581A2A-534F-5962-E9B0-44812C271E12}"/>
              </a:ext>
            </a:extLst>
          </p:cNvPr>
          <p:cNvSpPr/>
          <p:nvPr/>
        </p:nvSpPr>
        <p:spPr>
          <a:xfrm>
            <a:off x="3937269" y="1177410"/>
            <a:ext cx="4213622" cy="2526863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6">
            <a:extLst>
              <a:ext uri="{FF2B5EF4-FFF2-40B4-BE49-F238E27FC236}">
                <a16:creationId xmlns:a16="http://schemas.microsoft.com/office/drawing/2014/main" id="{C3A2193B-D1C3-42DC-3705-70B42067E38A}"/>
              </a:ext>
            </a:extLst>
          </p:cNvPr>
          <p:cNvSpPr/>
          <p:nvPr/>
        </p:nvSpPr>
        <p:spPr>
          <a:xfrm>
            <a:off x="4217789" y="128545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997B7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BC94FF1-D8BE-F6CF-2214-F6E9E8CE3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93" y="1430477"/>
            <a:ext cx="298371" cy="373023"/>
          </a:xfrm>
          <a:prstGeom prst="rect">
            <a:avLst/>
          </a:prstGeom>
        </p:spPr>
      </p:pic>
      <p:sp>
        <p:nvSpPr>
          <p:cNvPr id="19" name="Text 7">
            <a:extLst>
              <a:ext uri="{FF2B5EF4-FFF2-40B4-BE49-F238E27FC236}">
                <a16:creationId xmlns:a16="http://schemas.microsoft.com/office/drawing/2014/main" id="{E4BADE46-6BD7-A471-F05F-8366AE9F9CF6}"/>
              </a:ext>
            </a:extLst>
          </p:cNvPr>
          <p:cNvSpPr/>
          <p:nvPr/>
        </p:nvSpPr>
        <p:spPr>
          <a:xfrm>
            <a:off x="4217789" y="2169617"/>
            <a:ext cx="3008471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Campagnes Marketing</a:t>
            </a:r>
            <a:endParaRPr lang="en-US" sz="2150" dirty="0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26C58168-35BA-5008-683A-CCD21FECD0E2}"/>
              </a:ext>
            </a:extLst>
          </p:cNvPr>
          <p:cNvSpPr/>
          <p:nvPr/>
        </p:nvSpPr>
        <p:spPr>
          <a:xfrm>
            <a:off x="4217789" y="2647653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Planification, suivi et reporting des campagnes digitales.</a:t>
            </a:r>
            <a:endParaRPr lang="en-US" sz="1700" dirty="0"/>
          </a:p>
        </p:txBody>
      </p:sp>
      <p:sp>
        <p:nvSpPr>
          <p:cNvPr id="21" name="Shape 9">
            <a:extLst>
              <a:ext uri="{FF2B5EF4-FFF2-40B4-BE49-F238E27FC236}">
                <a16:creationId xmlns:a16="http://schemas.microsoft.com/office/drawing/2014/main" id="{3EE6F783-0D82-F0E5-2C30-18E792396E92}"/>
              </a:ext>
            </a:extLst>
          </p:cNvPr>
          <p:cNvSpPr/>
          <p:nvPr/>
        </p:nvSpPr>
        <p:spPr>
          <a:xfrm>
            <a:off x="8331329" y="1177410"/>
            <a:ext cx="3756422" cy="2526863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E42DB5E3-B893-A741-B3C1-04D2E28B6033}"/>
              </a:ext>
            </a:extLst>
          </p:cNvPr>
          <p:cNvSpPr/>
          <p:nvPr/>
        </p:nvSpPr>
        <p:spPr>
          <a:xfrm>
            <a:off x="8652391" y="1285459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997B7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AE9731E-BD7B-9518-AE65-762367BE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95" y="1430477"/>
            <a:ext cx="298371" cy="373023"/>
          </a:xfrm>
          <a:prstGeom prst="rect">
            <a:avLst/>
          </a:prstGeom>
        </p:spPr>
      </p:pic>
      <p:sp>
        <p:nvSpPr>
          <p:cNvPr id="24" name="Text 11">
            <a:extLst>
              <a:ext uri="{FF2B5EF4-FFF2-40B4-BE49-F238E27FC236}">
                <a16:creationId xmlns:a16="http://schemas.microsoft.com/office/drawing/2014/main" id="{34703B34-8DF6-E645-A1D3-A8E07925EF87}"/>
              </a:ext>
            </a:extLst>
          </p:cNvPr>
          <p:cNvSpPr/>
          <p:nvPr/>
        </p:nvSpPr>
        <p:spPr>
          <a:xfrm>
            <a:off x="8652391" y="2169617"/>
            <a:ext cx="292774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Facturation &amp; Finance</a:t>
            </a:r>
            <a:endParaRPr lang="en-US" sz="215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450C3CAE-695D-32A2-C53E-627A5C72AC4A}"/>
              </a:ext>
            </a:extLst>
          </p:cNvPr>
          <p:cNvSpPr/>
          <p:nvPr/>
        </p:nvSpPr>
        <p:spPr>
          <a:xfrm>
            <a:off x="8652391" y="2647653"/>
            <a:ext cx="3756422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Processus de facturation simplifié et gestion financière de base.</a:t>
            </a:r>
            <a:endParaRPr lang="en-US" sz="1700" dirty="0"/>
          </a:p>
        </p:txBody>
      </p:sp>
      <p:sp>
        <p:nvSpPr>
          <p:cNvPr id="26" name="Shape 13">
            <a:extLst>
              <a:ext uri="{FF2B5EF4-FFF2-40B4-BE49-F238E27FC236}">
                <a16:creationId xmlns:a16="http://schemas.microsoft.com/office/drawing/2014/main" id="{A52DCDFE-43FB-99A7-B7EA-4ACF4DA5667C}"/>
              </a:ext>
            </a:extLst>
          </p:cNvPr>
          <p:cNvSpPr/>
          <p:nvPr/>
        </p:nvSpPr>
        <p:spPr>
          <a:xfrm>
            <a:off x="98527" y="3896545"/>
            <a:ext cx="5267952" cy="2526863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7" name="Shape 14">
            <a:extLst>
              <a:ext uri="{FF2B5EF4-FFF2-40B4-BE49-F238E27FC236}">
                <a16:creationId xmlns:a16="http://schemas.microsoft.com/office/drawing/2014/main" id="{00AAA04F-3F8E-19CD-0958-77EB93690C81}"/>
              </a:ext>
            </a:extLst>
          </p:cNvPr>
          <p:cNvSpPr/>
          <p:nvPr/>
        </p:nvSpPr>
        <p:spPr>
          <a:xfrm>
            <a:off x="335755" y="4036337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997B7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32DB3E8-894F-EBEF-9977-4C85E7744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" y="4206299"/>
            <a:ext cx="298371" cy="373023"/>
          </a:xfrm>
          <a:prstGeom prst="rect">
            <a:avLst/>
          </a:prstGeom>
        </p:spPr>
      </p:pic>
      <p:sp>
        <p:nvSpPr>
          <p:cNvPr id="29" name="Text 15">
            <a:extLst>
              <a:ext uri="{FF2B5EF4-FFF2-40B4-BE49-F238E27FC236}">
                <a16:creationId xmlns:a16="http://schemas.microsoft.com/office/drawing/2014/main" id="{9641A184-BF2F-324A-996E-2A6D699476B0}"/>
              </a:ext>
            </a:extLst>
          </p:cNvPr>
          <p:cNvSpPr/>
          <p:nvPr/>
        </p:nvSpPr>
        <p:spPr>
          <a:xfrm>
            <a:off x="324026" y="4888184"/>
            <a:ext cx="2965847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Ressources Humaines</a:t>
            </a:r>
            <a:endParaRPr lang="en-US" sz="2150" dirty="0"/>
          </a:p>
        </p:txBody>
      </p:sp>
      <p:sp>
        <p:nvSpPr>
          <p:cNvPr id="30" name="Text 16">
            <a:extLst>
              <a:ext uri="{FF2B5EF4-FFF2-40B4-BE49-F238E27FC236}">
                <a16:creationId xmlns:a16="http://schemas.microsoft.com/office/drawing/2014/main" id="{71A90E01-747B-809B-6D85-C5EF9EBC1CD0}"/>
              </a:ext>
            </a:extLst>
          </p:cNvPr>
          <p:cNvSpPr/>
          <p:nvPr/>
        </p:nvSpPr>
        <p:spPr>
          <a:xfrm>
            <a:off x="324026" y="5395495"/>
            <a:ext cx="59737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Suivi des collaborateurs, des tâches et des congés.</a:t>
            </a:r>
            <a:endParaRPr lang="en-US" sz="1700" dirty="0"/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7D8A786E-5BAB-9356-6B8D-152384D4B554}"/>
              </a:ext>
            </a:extLst>
          </p:cNvPr>
          <p:cNvSpPr/>
          <p:nvPr/>
        </p:nvSpPr>
        <p:spPr>
          <a:xfrm>
            <a:off x="5603707" y="3896544"/>
            <a:ext cx="6484044" cy="2526863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997B7F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2" name="Shape 18">
            <a:extLst>
              <a:ext uri="{FF2B5EF4-FFF2-40B4-BE49-F238E27FC236}">
                <a16:creationId xmlns:a16="http://schemas.microsoft.com/office/drawing/2014/main" id="{2D8C2897-67C5-1632-0005-3F1021F024EC}"/>
              </a:ext>
            </a:extLst>
          </p:cNvPr>
          <p:cNvSpPr/>
          <p:nvPr/>
        </p:nvSpPr>
        <p:spPr>
          <a:xfrm>
            <a:off x="6044080" y="4036337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997B7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7DE51310-9787-F42E-9A64-253D6DC16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201" y="4176860"/>
            <a:ext cx="350935" cy="373023"/>
          </a:xfrm>
          <a:prstGeom prst="rect">
            <a:avLst/>
          </a:prstGeom>
        </p:spPr>
      </p:pic>
      <p:sp>
        <p:nvSpPr>
          <p:cNvPr id="34" name="Text 19">
            <a:extLst>
              <a:ext uri="{FF2B5EF4-FFF2-40B4-BE49-F238E27FC236}">
                <a16:creationId xmlns:a16="http://schemas.microsoft.com/office/drawing/2014/main" id="{90DD17F1-6CF1-8313-1593-A39497FE0E00}"/>
              </a:ext>
            </a:extLst>
          </p:cNvPr>
          <p:cNvSpPr/>
          <p:nvPr/>
        </p:nvSpPr>
        <p:spPr>
          <a:xfrm>
            <a:off x="6096000" y="4888184"/>
            <a:ext cx="276367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Reporting &amp; KPIs</a:t>
            </a:r>
            <a:endParaRPr lang="en-US" sz="2150" dirty="0"/>
          </a:p>
        </p:txBody>
      </p:sp>
      <p:sp>
        <p:nvSpPr>
          <p:cNvPr id="35" name="Text 20">
            <a:extLst>
              <a:ext uri="{FF2B5EF4-FFF2-40B4-BE49-F238E27FC236}">
                <a16:creationId xmlns:a16="http://schemas.microsoft.com/office/drawing/2014/main" id="{186C1C85-2D3C-6AFB-8CBB-E39863E99876}"/>
              </a:ext>
            </a:extLst>
          </p:cNvPr>
          <p:cNvSpPr/>
          <p:nvPr/>
        </p:nvSpPr>
        <p:spPr>
          <a:xfrm>
            <a:off x="6044080" y="5395495"/>
            <a:ext cx="597372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Tableaux de bord pour les indicateurs de performance clés.</a:t>
            </a:r>
            <a:endParaRPr lang="en-US" sz="1700" dirty="0"/>
          </a:p>
        </p:txBody>
      </p:sp>
      <p:sp>
        <p:nvSpPr>
          <p:cNvPr id="36" name="Text 21">
            <a:extLst>
              <a:ext uri="{FF2B5EF4-FFF2-40B4-BE49-F238E27FC236}">
                <a16:creationId xmlns:a16="http://schemas.microsoft.com/office/drawing/2014/main" id="{661F49F8-AC10-3060-9B89-CC8590903123}"/>
              </a:ext>
            </a:extLst>
          </p:cNvPr>
          <p:cNvSpPr/>
          <p:nvPr/>
        </p:nvSpPr>
        <p:spPr>
          <a:xfrm>
            <a:off x="-445413" y="6580287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fonctionnalité a été pensée pour s'intégrer harmonieusement et fluidifier les opérations de Vision Pub.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037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FE74-085A-DFED-AB3E-C5072188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89F27724-7135-9A3B-23D1-035F1F0D1DE0}"/>
              </a:ext>
            </a:extLst>
          </p:cNvPr>
          <p:cNvSpPr txBox="1"/>
          <p:nvPr/>
        </p:nvSpPr>
        <p:spPr>
          <a:xfrm>
            <a:off x="1993692" y="0"/>
            <a:ext cx="7592516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</a:rPr>
              <a:t>Analyse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</a:rPr>
              <a:t> UML</a:t>
            </a:r>
            <a:endParaRPr lang="en-US" sz="445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77DAF4-EC58-C684-79B3-1109211AB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9" y="892010"/>
            <a:ext cx="9847384" cy="56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E814A-FA5A-C93E-FEC6-93B5CEF8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C3470521-1270-C6F7-CA87-7ADAB54DB86A}"/>
              </a:ext>
            </a:extLst>
          </p:cNvPr>
          <p:cNvSpPr/>
          <p:nvPr/>
        </p:nvSpPr>
        <p:spPr>
          <a:xfrm>
            <a:off x="274797" y="333195"/>
            <a:ext cx="102266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 algn="ctr">
              <a:lnSpc>
                <a:spcPts val="5550"/>
              </a:lnSpc>
            </a:pPr>
            <a:r>
              <a:rPr lang="en-US" sz="4450" dirty="0"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Architecture et Choix Technologiques</a:t>
            </a:r>
            <a:endParaRPr lang="en-US" sz="44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C09918A-D49E-DE0B-45C3-8CDAA16F6713}"/>
              </a:ext>
            </a:extLst>
          </p:cNvPr>
          <p:cNvSpPr/>
          <p:nvPr/>
        </p:nvSpPr>
        <p:spPr>
          <a:xfrm>
            <a:off x="5672495" y="1940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Solution retenue :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Développement sur base d </a:t>
            </a:r>
            <a:r>
              <a:rPr lang="en-US" sz="175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maquette </a:t>
            </a:r>
            <a:r>
              <a:rPr lang="en-US" sz="175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figma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, un ERP open source flexible et reconnu.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DB31AA49-FA8A-970B-B0AB-6DD95758FA3B}"/>
              </a:ext>
            </a:extLst>
          </p:cNvPr>
          <p:cNvSpPr/>
          <p:nvPr/>
        </p:nvSpPr>
        <p:spPr>
          <a:xfrm>
            <a:off x="5672495" y="274570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Avantages :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Modularité inégalée, forte personnalisation possible, et une interface web accessible depuis n'importe où.</a:t>
            </a:r>
            <a:endParaRPr lang="en-US" sz="17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12E8E64-5AAE-F7AD-0FA6-73F78D6655E7}"/>
              </a:ext>
            </a:extLst>
          </p:cNvPr>
          <p:cNvSpPr/>
          <p:nvPr/>
        </p:nvSpPr>
        <p:spPr>
          <a:xfrm>
            <a:off x="5672495" y="391370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Technologies </a:t>
            </a:r>
            <a:r>
              <a:rPr lang="en-US" sz="1750" b="1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utilisées</a:t>
            </a: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 :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HTML/CSS/</a:t>
            </a:r>
            <a:r>
              <a:rPr lang="en-US" sz="1750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 pour le frontend, PHP pour le backend, et une interface web responsive pour l'utilisateur final.</a:t>
            </a:r>
            <a:endParaRPr lang="en-US" sz="17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B28B491B-2A80-469A-4559-DB9B06465E5C}"/>
              </a:ext>
            </a:extLst>
          </p:cNvPr>
          <p:cNvSpPr/>
          <p:nvPr/>
        </p:nvSpPr>
        <p:spPr>
          <a:xfrm>
            <a:off x="5672495" y="508170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Potentiel :</a:t>
            </a:r>
            <a:r>
              <a:rPr lang="en-US" sz="1750" dirty="0">
                <a:latin typeface="Inter" pitchFamily="34" charset="0"/>
                <a:ea typeface="Inter" pitchFamily="34" charset="-122"/>
                <a:cs typeface="Inter" pitchFamily="34" charset="-120"/>
              </a:rPr>
              <a:t> Intégration future avec d'autres outils marketing et plateformes de médias sociaux pour une synergie complète.</a:t>
            </a:r>
            <a:endParaRPr lang="en-US" sz="17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0519C1-BDF3-6A47-4C6A-02B8F2EE5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" y="1538783"/>
            <a:ext cx="2281785" cy="20502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74EE38-EC71-DC1F-98A2-C44BA577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1" y="1579145"/>
            <a:ext cx="2834640" cy="20502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DE4EB5-6D3C-9174-6FCD-3C553830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" y="3540727"/>
            <a:ext cx="2491502" cy="22657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0885CC9-9AC6-0844-DF47-A3368F0D2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1" y="3634653"/>
            <a:ext cx="2556580" cy="21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9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</TotalTime>
  <Words>631</Words>
  <Application>Microsoft Office PowerPoint</Application>
  <PresentationFormat>Grand écran</PresentationFormat>
  <Paragraphs>88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Bricolage Grotesque Semi Bold</vt:lpstr>
      <vt:lpstr>Calibri</vt:lpstr>
      <vt:lpstr>Inter</vt:lpstr>
      <vt:lpstr>Times New Roman</vt:lpstr>
      <vt:lpstr>Trebuchet MS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Cabrel TIOMENE</dc:creator>
  <cp:lastModifiedBy>Cabrel TIOMENE</cp:lastModifiedBy>
  <cp:revision>21</cp:revision>
  <dcterms:created xsi:type="dcterms:W3CDTF">2025-08-30T03:26:59Z</dcterms:created>
  <dcterms:modified xsi:type="dcterms:W3CDTF">2025-08-30T11:40:18Z</dcterms:modified>
</cp:coreProperties>
</file>